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7" r:id="rId3"/>
    <p:sldId id="271" r:id="rId4"/>
    <p:sldId id="269" r:id="rId5"/>
    <p:sldId id="258" r:id="rId6"/>
    <p:sldId id="262" r:id="rId7"/>
    <p:sldId id="263" r:id="rId8"/>
    <p:sldId id="270" r:id="rId9"/>
    <p:sldId id="274" r:id="rId10"/>
    <p:sldId id="265" r:id="rId11"/>
    <p:sldId id="273" r:id="rId12"/>
    <p:sldId id="264" r:id="rId13"/>
    <p:sldId id="268" r:id="rId14"/>
    <p:sldId id="276" r:id="rId15"/>
    <p:sldId id="266" r:id="rId16"/>
    <p:sldId id="272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2708"/>
    <a:srgbClr val="E55F54"/>
    <a:srgbClr val="373C59"/>
    <a:srgbClr val="313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4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AED0-2E01-4675-9B4F-776BC058FBD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DD7-E6EF-428F-8520-E465EACEF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62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AED0-2E01-4675-9B4F-776BC058FBD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DD7-E6EF-428F-8520-E465EACEF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2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AED0-2E01-4675-9B4F-776BC058FBD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DD7-E6EF-428F-8520-E465EACEF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1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AED0-2E01-4675-9B4F-776BC058FBD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DD7-E6EF-428F-8520-E465EACEF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2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AED0-2E01-4675-9B4F-776BC058FBD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DD7-E6EF-428F-8520-E465EACEF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49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AED0-2E01-4675-9B4F-776BC058FBD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DD7-E6EF-428F-8520-E465EACEF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44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AED0-2E01-4675-9B4F-776BC058FBD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DD7-E6EF-428F-8520-E465EACEF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03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AED0-2E01-4675-9B4F-776BC058FBD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DD7-E6EF-428F-8520-E465EACEF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93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AED0-2E01-4675-9B4F-776BC058FBD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DD7-E6EF-428F-8520-E465EACEF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93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AED0-2E01-4675-9B4F-776BC058FBD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DD7-E6EF-428F-8520-E465EACEF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53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AED0-2E01-4675-9B4F-776BC058FBD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DD7-E6EF-428F-8520-E465EACEF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17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AAED0-2E01-4675-9B4F-776BC058FBD5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89DD7-E6EF-428F-8520-E465EACEF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02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5.jp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hyperlink" Target="http://skiv.instrao.ru/bank-zadani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hyperlink" Target="https://fipi.ru/otkrytyy-bank-zadaniy-dlya-otsenki-yestestvennonauchnoy-gramotnosti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fg.resh.edu.ru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skiv.instrao.ru/" TargetMode="External"/><Relationship Id="rId7" Type="http://schemas.openxmlformats.org/officeDocument/2006/relationships/hyperlink" Target="https://cnppm71.ru/deyatelnost/otsenka-kachestva-obrazovaniya/funkczionalnaya-gramotnost-obuchayushhihsya-v-obrazovatelnyh-organizacziyah-podvedomstvennyh-upravleniyu-obrazovaniya-administraczii-goroda-tuly%ef%bf%bc/" TargetMode="External"/><Relationship Id="rId2" Type="http://schemas.openxmlformats.org/officeDocument/2006/relationships/hyperlink" Target="https://edsoo.ru/Novosti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otula.ru/i-r1/mehanizmy-upravleniya-kachestvom-obrazovatelnyh-rezultatov/" TargetMode="External"/><Relationship Id="rId5" Type="http://schemas.openxmlformats.org/officeDocument/2006/relationships/hyperlink" Target="https://ipk-tula.ru/napravleniya-deyatelnosti/otsenka-kachestva-obrazovaniya/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1.jpe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0982" y="1"/>
            <a:ext cx="750284" cy="6857999"/>
          </a:xfrm>
          <a:prstGeom prst="rect">
            <a:avLst/>
          </a:prstGeom>
          <a:solidFill>
            <a:srgbClr val="3A3E5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19512" y="4540039"/>
            <a:ext cx="2138363" cy="33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  <a:flatTx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50" b="1" i="1" dirty="0">
                <a:solidFill>
                  <a:srgbClr val="E55F54"/>
                </a:solidFill>
                <a:latin typeface="Circe" panose="020B0502020203020203" pitchFamily="34" charset="-52"/>
              </a:rPr>
              <a:t> </a:t>
            </a:r>
            <a:endParaRPr lang="ru-RU" altLang="ru-RU" sz="1350" dirty="0">
              <a:latin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919368" y="2286223"/>
            <a:ext cx="6677163" cy="2368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b="1" dirty="0">
                <a:solidFill>
                  <a:srgbClr val="003380"/>
                </a:solidFill>
                <a:latin typeface="Circe" panose="020B0502020203020203" pitchFamily="34" charset="-52"/>
              </a:rPr>
              <a:t> </a:t>
            </a:r>
            <a:r>
              <a:rPr lang="ru-RU" altLang="ru-RU" sz="1350" b="1" dirty="0" smtClean="0">
                <a:solidFill>
                  <a:srgbClr val="003380"/>
                </a:solidFill>
                <a:latin typeface="Circe" panose="020B0502020203020203" pitchFamily="34" charset="-52"/>
              </a:rPr>
              <a:t>  </a:t>
            </a:r>
            <a:endParaRPr lang="ru-RU" altLang="ru-RU" sz="3200" b="1" dirty="0" smtClean="0">
              <a:solidFill>
                <a:srgbClr val="003380"/>
              </a:solidFill>
              <a:latin typeface="Circe" panose="020B0502020203020203" pitchFamily="34" charset="-52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000" b="1" dirty="0" smtClean="0">
                <a:solidFill>
                  <a:srgbClr val="003380"/>
                </a:solidFill>
                <a:latin typeface="Circe" panose="020B0502020203020203" pitchFamily="34" charset="-52"/>
              </a:rPr>
              <a:t>Организационно-методическое совещание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3380"/>
                </a:solidFill>
                <a:latin typeface="Circe" panose="020B0502020203020203" pitchFamily="34" charset="-52"/>
              </a:rPr>
              <a:t>«Формирование и оценка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3380"/>
                </a:solidFill>
                <a:latin typeface="Circe" panose="020B0502020203020203" pitchFamily="34" charset="-52"/>
              </a:rPr>
              <a:t> </a:t>
            </a:r>
            <a:r>
              <a:rPr lang="ru-RU" altLang="ru-RU" sz="2400" b="1" dirty="0">
                <a:solidFill>
                  <a:srgbClr val="003380"/>
                </a:solidFill>
                <a:latin typeface="Circe" panose="020B0502020203020203" pitchFamily="34" charset="-52"/>
              </a:rPr>
              <a:t>функциональной грамотности обучающихся</a:t>
            </a:r>
            <a:r>
              <a:rPr lang="ru-RU" altLang="ru-RU" sz="2400" b="1" dirty="0" smtClean="0">
                <a:solidFill>
                  <a:srgbClr val="003380"/>
                </a:solidFill>
                <a:latin typeface="Circe" panose="020B0502020203020203" pitchFamily="34" charset="-52"/>
              </a:rPr>
              <a:t>»</a:t>
            </a:r>
            <a:endParaRPr lang="ru-RU" altLang="ru-RU" sz="2400" b="1" dirty="0">
              <a:solidFill>
                <a:srgbClr val="003380"/>
              </a:solidFill>
              <a:latin typeface="Circe" panose="020B0502020203020203" pitchFamily="34" charset="-5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12" y="6282215"/>
            <a:ext cx="254794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18418" y="0"/>
            <a:ext cx="197190" cy="6857999"/>
          </a:xfrm>
          <a:prstGeom prst="rect">
            <a:avLst/>
          </a:prstGeom>
          <a:solidFill>
            <a:srgbClr val="3A3E5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381" cy="6857999"/>
          </a:xfrm>
          <a:prstGeom prst="rect">
            <a:avLst/>
          </a:prstGeom>
          <a:solidFill>
            <a:srgbClr val="3A3E5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446909" y="6376869"/>
            <a:ext cx="2057400" cy="18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50" b="1" dirty="0">
                <a:solidFill>
                  <a:srgbClr val="003380"/>
                </a:solidFill>
                <a:latin typeface="Circe" panose="020B0502020203020203" pitchFamily="34" charset="-52"/>
              </a:rPr>
              <a:t>МКУ </a:t>
            </a:r>
            <a:r>
              <a:rPr lang="en-US" altLang="ru-RU" sz="1050" b="1" dirty="0">
                <a:solidFill>
                  <a:srgbClr val="003380"/>
                </a:solidFill>
                <a:latin typeface="Circe" panose="020B0502020203020203" pitchFamily="34" charset="-52"/>
              </a:rPr>
              <a:t>«</a:t>
            </a:r>
            <a:r>
              <a:rPr lang="ru-RU" altLang="ru-RU" sz="1050" b="1" dirty="0">
                <a:solidFill>
                  <a:srgbClr val="003380"/>
                </a:solidFill>
                <a:latin typeface="Circe" panose="020B0502020203020203" pitchFamily="34" charset="-52"/>
              </a:rPr>
              <a:t>ЦНППМ г. Тулы</a:t>
            </a:r>
            <a:r>
              <a:rPr lang="en-US" altLang="ru-RU" sz="1050" b="1" dirty="0">
                <a:solidFill>
                  <a:srgbClr val="003380"/>
                </a:solidFill>
                <a:latin typeface="Circe" panose="020B0502020203020203" pitchFamily="34" charset="-52"/>
              </a:rPr>
              <a:t>»</a:t>
            </a:r>
            <a:endParaRPr lang="ru-RU" altLang="ru-RU" sz="1350" dirty="0">
              <a:latin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13182" b="59127"/>
          <a:stretch/>
        </p:blipFill>
        <p:spPr>
          <a:xfrm>
            <a:off x="2704586" y="171875"/>
            <a:ext cx="1560432" cy="6066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953" r="46749" b="17252"/>
          <a:stretch/>
        </p:blipFill>
        <p:spPr>
          <a:xfrm>
            <a:off x="1325476" y="132789"/>
            <a:ext cx="1436972" cy="129156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919369" y="2232583"/>
            <a:ext cx="1389546" cy="107279"/>
          </a:xfrm>
          <a:prstGeom prst="rect">
            <a:avLst/>
          </a:prstGeom>
          <a:solidFill>
            <a:srgbClr val="E55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20" name="Прямоугольник 19"/>
          <p:cNvSpPr/>
          <p:nvPr/>
        </p:nvSpPr>
        <p:spPr>
          <a:xfrm>
            <a:off x="8206986" y="4654277"/>
            <a:ext cx="1389546" cy="107279"/>
          </a:xfrm>
          <a:prstGeom prst="rect">
            <a:avLst/>
          </a:prstGeom>
          <a:solidFill>
            <a:srgbClr val="E55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10" y="5970820"/>
            <a:ext cx="50482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223593" y="5866045"/>
            <a:ext cx="758825" cy="104775"/>
          </a:xfrm>
          <a:prstGeom prst="parallelogram">
            <a:avLst>
              <a:gd name="adj" fmla="val 0"/>
            </a:avLst>
          </a:prstGeom>
          <a:solidFill>
            <a:srgbClr val="E55F54"/>
          </a:solidFill>
          <a:ln w="25400" algn="ctr">
            <a:solidFill>
              <a:srgbClr val="E55F5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9193" y="3290500"/>
            <a:ext cx="75736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srgbClr val="313652"/>
                </a:solidFill>
                <a:latin typeface="Circe Bold" panose="020B0602020203020203" pitchFamily="34" charset="-52"/>
              </a:rPr>
              <a:t>ТЕКСТ СЛАЙДА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13182" b="59127"/>
          <a:stretch/>
        </p:blipFill>
        <p:spPr>
          <a:xfrm>
            <a:off x="2593074" y="407333"/>
            <a:ext cx="1273190" cy="4950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90" y="1061049"/>
            <a:ext cx="9851365" cy="51240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953" r="46749" b="17252"/>
          <a:stretch/>
        </p:blipFill>
        <p:spPr>
          <a:xfrm>
            <a:off x="1332931" y="336035"/>
            <a:ext cx="1260143" cy="11326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610525" y="1086717"/>
            <a:ext cx="3095537" cy="566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610525" y="1158486"/>
            <a:ext cx="296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542708"/>
                </a:solidFill>
              </a:rPr>
              <a:t>компоненты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02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13182" b="59127"/>
          <a:stretch/>
        </p:blipFill>
        <p:spPr>
          <a:xfrm>
            <a:off x="2593074" y="407333"/>
            <a:ext cx="1273190" cy="4950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953" r="46749" b="17252"/>
          <a:stretch/>
        </p:blipFill>
        <p:spPr>
          <a:xfrm>
            <a:off x="1249803" y="88525"/>
            <a:ext cx="1260143" cy="11326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82820" y="1068605"/>
            <a:ext cx="1028699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Организация эффективной работы образовательной организации по формированию и оценке функциональной грамотности обучающихся:</a:t>
            </a:r>
          </a:p>
          <a:p>
            <a:endParaRPr lang="ru-RU" sz="2000" b="1" dirty="0" smtClean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Разработка приказа образовательной </a:t>
            </a:r>
            <a:r>
              <a:rPr lang="ru-RU" dirty="0">
                <a:latin typeface="Arial" pitchFamily="34" charset="0"/>
                <a:cs typeface="Arial" pitchFamily="34" charset="0"/>
              </a:rPr>
              <a:t>организации «Об утверждении плана мероприятий, направленных на формирование и оценку функциональной грамотности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обучающихся»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Создание рабочей группы по формированию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оценке функциональной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грамотности обучающихся (по одному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каждое направление: читательская грамотность, математическая грамотность, естественнонаучная грамотность, финансовая грамотность, глобальные компетенции и креативное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мышление).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плана мероприятий, направленных на формирование и оценку функциональной грамотности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 8-9 классов в образовательной организации (п. 5.2. Приказа управления образования администрации города Тулы от 20.09.2021 № 301-осн)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Назначение ответственного лица за данное направление работы (п. 5.3.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Приказа управления образования администрации города Тулы от 20.09.2021 № 301-осн)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2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13182" b="59127"/>
          <a:stretch/>
        </p:blipFill>
        <p:spPr>
          <a:xfrm>
            <a:off x="2593074" y="407333"/>
            <a:ext cx="1273190" cy="4950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953" r="46749" b="17252"/>
          <a:stretch/>
        </p:blipFill>
        <p:spPr>
          <a:xfrm>
            <a:off x="1249803" y="88525"/>
            <a:ext cx="1260143" cy="11326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82821" y="1359178"/>
            <a:ext cx="1028699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Организация эффективной работы образовательной организации по формированию и оценке функциональной грамотности обучающихся: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на официальном сайте образовательной организации в основном разделе «Сведения об образовательной организации» в подразделе «Образование» подраздела второго уровня «Формирование и оценка функциональной грамотности обучающихся», размещение в данном подразделе пакета нормативных документов, начиная с федерального уровня 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квалификации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педагогов по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вопросам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функциональной грамотности обучающихся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90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953" r="46749" b="17252"/>
          <a:stretch/>
        </p:blipFill>
        <p:spPr>
          <a:xfrm>
            <a:off x="1332931" y="336035"/>
            <a:ext cx="1260143" cy="11326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13182" b="59127"/>
          <a:stretch/>
        </p:blipFill>
        <p:spPr>
          <a:xfrm>
            <a:off x="2593074" y="407333"/>
            <a:ext cx="1273190" cy="4950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9174" y="1191237"/>
            <a:ext cx="102723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Повышение квалификации по дополнительным профессиональным Программам</a:t>
            </a:r>
          </a:p>
          <a:p>
            <a:r>
              <a:rPr lang="ru-RU" b="1" dirty="0" smtClean="0"/>
              <a:t>ГОУ ДПО ТО «ИПК и ППРО ТО»: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«</a:t>
            </a:r>
            <a:r>
              <a:rPr lang="ru-RU" dirty="0"/>
              <a:t>Формирование и оценивание функциональной (читательской) грамотности обучающихся на ступени основного общего образования</a:t>
            </a:r>
            <a:r>
              <a:rPr lang="ru-RU" dirty="0" smtClean="0"/>
              <a:t>»;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«</a:t>
            </a:r>
            <a:r>
              <a:rPr lang="ru-RU" dirty="0"/>
              <a:t>Формирование и оценивание функциональной (математической) грамотности обучающихся на ступени основного общего образования</a:t>
            </a:r>
            <a:r>
              <a:rPr lang="ru-RU" dirty="0" smtClean="0"/>
              <a:t>»;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«</a:t>
            </a:r>
            <a:r>
              <a:rPr lang="ru-RU" dirty="0"/>
              <a:t>Формирование и оценивание функциональной (</a:t>
            </a:r>
            <a:r>
              <a:rPr lang="ru-RU" dirty="0" smtClean="0"/>
              <a:t>естественнонаучной</a:t>
            </a:r>
            <a:r>
              <a:rPr lang="ru-RU" dirty="0"/>
              <a:t>) грамотности обучающихся на ступени основного общего образования</a:t>
            </a:r>
            <a:r>
              <a:rPr lang="ru-RU" dirty="0" smtClean="0"/>
              <a:t>»;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«</a:t>
            </a:r>
            <a:r>
              <a:rPr lang="ru-RU" dirty="0"/>
              <a:t>Формирование и оценивание функциональной (финансовой) грамотности обучающихся на ступени основного общего образования»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Занятия по Программам будут проходить </a:t>
            </a:r>
            <a:r>
              <a:rPr lang="ru-RU" b="1" dirty="0"/>
              <a:t>заочно с применением электронного обучения и дистанционных образовательных технологий.</a:t>
            </a:r>
          </a:p>
          <a:p>
            <a:r>
              <a:rPr lang="ru-RU" dirty="0"/>
              <a:t>Объем Программ: 1 зачетная единица / </a:t>
            </a:r>
            <a:r>
              <a:rPr lang="ru-RU" b="1" dirty="0"/>
              <a:t>36 часов</a:t>
            </a:r>
            <a:r>
              <a:rPr lang="ru-RU" dirty="0"/>
              <a:t>.</a:t>
            </a:r>
          </a:p>
          <a:p>
            <a:r>
              <a:rPr lang="ru-RU" b="1" dirty="0"/>
              <a:t>Срок реализации Программ: 25.10.2021 – 30.10.2021.</a:t>
            </a:r>
            <a:endParaRPr lang="ru-RU" dirty="0"/>
          </a:p>
          <a:p>
            <a:endParaRPr lang="ru-RU" dirty="0" smtClean="0"/>
          </a:p>
          <a:p>
            <a:r>
              <a:rPr lang="ru-RU" b="1" dirty="0" smtClean="0"/>
              <a:t>С 2022 года будет проходить обучение команд учителей.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3296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13182" b="59127"/>
          <a:stretch/>
        </p:blipFill>
        <p:spPr>
          <a:xfrm>
            <a:off x="2593074" y="407333"/>
            <a:ext cx="1273190" cy="4950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953" r="46749" b="17252"/>
          <a:stretch/>
        </p:blipFill>
        <p:spPr>
          <a:xfrm>
            <a:off x="1249803" y="88525"/>
            <a:ext cx="1260143" cy="11326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82822" y="1393684"/>
            <a:ext cx="1028699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Организация эффективной работы образовательной организации по формированию и оценке функциональной грамотности обучающихся: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по включению учебно-методических и дидактических материалов электронных банков заданий по формированию и оценке функциональной грамотности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практику реализации основных образовательных программ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основного общего образования 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5.4.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Приказа управления образования администрации города Тулы от 20.09.2021 №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301-осн)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00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13182" b="59127"/>
          <a:stretch/>
        </p:blipFill>
        <p:spPr>
          <a:xfrm>
            <a:off x="2593074" y="407333"/>
            <a:ext cx="1273190" cy="4950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953" r="46749" b="17252"/>
          <a:stretch/>
        </p:blipFill>
        <p:spPr>
          <a:xfrm>
            <a:off x="1332931" y="336035"/>
            <a:ext cx="1260143" cy="11326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6500" y="904817"/>
            <a:ext cx="1085218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r>
              <a:rPr lang="ru-RU" sz="2000" dirty="0"/>
              <a:t>Ресурсы для формирования функциональной грамотности </a:t>
            </a:r>
            <a:r>
              <a:rPr lang="ru-RU" sz="2000" dirty="0" smtClean="0"/>
              <a:t>школьников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7"/>
              </a:rPr>
              <a:t>http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7"/>
              </a:rPr>
              <a:t>://skiv.instrao.ru/bank-zadaniy</a:t>
            </a:r>
            <a:r>
              <a:rPr lang="en-US" sz="20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7"/>
              </a:rPr>
              <a:t>/</a:t>
            </a:r>
            <a:endParaRPr lang="ru-RU" sz="200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2000" b="1" dirty="0" smtClean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44063"/>
          <a:stretch/>
        </p:blipFill>
        <p:spPr bwMode="auto">
          <a:xfrm>
            <a:off x="626500" y="1867331"/>
            <a:ext cx="10938999" cy="424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1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13182" b="59127"/>
          <a:stretch/>
        </p:blipFill>
        <p:spPr>
          <a:xfrm>
            <a:off x="2593074" y="407333"/>
            <a:ext cx="1273190" cy="4950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953" r="46749" b="17252"/>
          <a:stretch/>
        </p:blipFill>
        <p:spPr>
          <a:xfrm>
            <a:off x="1332931" y="336035"/>
            <a:ext cx="1260143" cy="11326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2284" y="654841"/>
            <a:ext cx="1085218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Задания для оценки уровня </a:t>
            </a:r>
            <a:r>
              <a:rPr lang="ru-RU" sz="2000" b="1" dirty="0" err="1" smtClean="0">
                <a:solidFill>
                  <a:srgbClr val="000000"/>
                </a:solidFill>
                <a:latin typeface="Segoe Print" panose="02000600000000000000" pitchFamily="2" charset="0"/>
              </a:rPr>
              <a:t>естесвеннонаучной</a:t>
            </a:r>
            <a:r>
              <a:rPr lang="ru-RU" sz="20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 грамотности обучающихся:</a:t>
            </a:r>
          </a:p>
          <a:p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7"/>
              </a:rPr>
              <a:t>https://</a:t>
            </a:r>
            <a:r>
              <a:rPr lang="en-US" sz="20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7"/>
              </a:rPr>
              <a:t>fipi.ru/otkrytyy-bank-zadaniy-dlya-otsenki-yestestvennonauchnoy-gramotnosti</a:t>
            </a:r>
            <a:endParaRPr lang="ru-RU" sz="200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200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5" t="9744" r="19399" b="4136"/>
          <a:stretch/>
        </p:blipFill>
        <p:spPr bwMode="auto">
          <a:xfrm>
            <a:off x="784207" y="1626914"/>
            <a:ext cx="9912368" cy="458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9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13182" b="59127"/>
          <a:stretch/>
        </p:blipFill>
        <p:spPr>
          <a:xfrm>
            <a:off x="2593074" y="407333"/>
            <a:ext cx="1273190" cy="4950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953" r="46749" b="17252"/>
          <a:stretch/>
        </p:blipFill>
        <p:spPr>
          <a:xfrm>
            <a:off x="1332931" y="336035"/>
            <a:ext cx="1260143" cy="113263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2" t="11462" r="12368" b="28187"/>
          <a:stretch/>
        </p:blipFill>
        <p:spPr bwMode="auto">
          <a:xfrm>
            <a:off x="1338507" y="2034075"/>
            <a:ext cx="8883795" cy="415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24285" y="902349"/>
            <a:ext cx="108521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Задания для оценки уровня функциональной грамотности обучающихся:</a:t>
            </a:r>
          </a:p>
          <a:p>
            <a:r>
              <a:rPr lang="ru-RU" sz="2000" u="sng" dirty="0">
                <a:hlinkClick r:id="rId8"/>
              </a:rPr>
              <a:t>https://fg.resh.edu.ru/</a:t>
            </a:r>
            <a:endParaRPr lang="ru-RU" sz="2000" b="1" dirty="0" smtClean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0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13182" b="59127"/>
          <a:stretch/>
        </p:blipFill>
        <p:spPr>
          <a:xfrm>
            <a:off x="2593074" y="407333"/>
            <a:ext cx="1273190" cy="4950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953" r="46749" b="17252"/>
          <a:stretch/>
        </p:blipFill>
        <p:spPr>
          <a:xfrm>
            <a:off x="1332931" y="336035"/>
            <a:ext cx="1260143" cy="11326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5514" y="1370063"/>
            <a:ext cx="1113382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Стратегические документы:</a:t>
            </a:r>
          </a:p>
          <a:p>
            <a:endParaRPr lang="ru-RU" sz="20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Указ Президента Российской Федерации № 204 от 07.05.2018: Правительству РФ поручено обеспечить глобальную конкурентоспособность российского образования,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вхождение Российской Федерации в число 10 ведущих стран мира по качеству общего образования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функциональной грамотности рассматривается как условие становления динамичной, творческой, ответственной, конкурентоспособной личности (Из Государственной программы РФ «Развитие образования» (2018-2025 годы) от 26 декабря 2017 г.) 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программы – качество образования, которое характеризуется: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сохранением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лидирующих позиций РФ в международном исследовании качества чтения и понимания текстов (PIRLS), а также в международном исследовании качества математического и естественнонаучного образования (TIMSS);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позиций РФ в международной программе по оценке образовательных достижений учащихся 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PISA)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13182" b="59127"/>
          <a:stretch/>
        </p:blipFill>
        <p:spPr>
          <a:xfrm>
            <a:off x="2593074" y="407333"/>
            <a:ext cx="1273190" cy="49501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9" r="24375" b="7222"/>
          <a:stretch/>
        </p:blipFill>
        <p:spPr bwMode="auto">
          <a:xfrm>
            <a:off x="413193" y="849998"/>
            <a:ext cx="11365614" cy="526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953" r="46749" b="17252"/>
          <a:stretch/>
        </p:blipFill>
        <p:spPr>
          <a:xfrm>
            <a:off x="748146" y="839821"/>
            <a:ext cx="1464918" cy="131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3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13182" b="59127"/>
          <a:stretch/>
        </p:blipFill>
        <p:spPr>
          <a:xfrm>
            <a:off x="2593074" y="407333"/>
            <a:ext cx="1273190" cy="49501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383" y="914400"/>
            <a:ext cx="9008534" cy="509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953" r="46749" b="17252"/>
          <a:stretch/>
        </p:blipFill>
        <p:spPr>
          <a:xfrm>
            <a:off x="1332931" y="336035"/>
            <a:ext cx="1260143" cy="113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13182" b="59127"/>
          <a:stretch/>
        </p:blipFill>
        <p:spPr>
          <a:xfrm>
            <a:off x="2593074" y="407333"/>
            <a:ext cx="1273190" cy="4950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953" r="46749" b="17252"/>
          <a:stretch/>
        </p:blipFill>
        <p:spPr>
          <a:xfrm>
            <a:off x="1332930" y="201811"/>
            <a:ext cx="1260143" cy="11326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2788" y="901875"/>
            <a:ext cx="1017584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Нормативная </a:t>
            </a:r>
            <a:r>
              <a:rPr lang="ru-RU" sz="17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база для организации работы</a:t>
            </a:r>
          </a:p>
          <a:p>
            <a:r>
              <a:rPr lang="ru-RU" sz="17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по </a:t>
            </a:r>
            <a:r>
              <a:rPr lang="ru-RU" sz="1700" b="1" dirty="0">
                <a:solidFill>
                  <a:srgbClr val="000000"/>
                </a:solidFill>
                <a:latin typeface="Segoe Print" panose="02000600000000000000" pitchFamily="2" charset="0"/>
              </a:rPr>
              <a:t>повышению функциональной </a:t>
            </a:r>
            <a:r>
              <a:rPr lang="ru-RU" sz="17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грамотности обучающихся: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Министерства просвещения Российской Федерации и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Федеральной службы по надзору в сфере образования и науки от 6 мая 2019 г. № 590/219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(утверждены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Методология и критерии оценки качества общего образования в общеобразовательных организациях на основании практики международных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исследований)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Письмо Министерства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просвещения Российской федерации от 14.09.2021 № 03-1510 «Об организации работы по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повышению функциональной грамотности»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образования Тульской области от 12.02.2021 г. № 141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«Об утверждении регионального проекта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«Повышение уровня функциональной грамотности школьников Тульской области» на 2021-2023 годы 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образования Тульской области от 17.09.2021 г. № 1196 «Об утверждении регионального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плана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мероприятий, направленных на формирование и оценку ФГ обучающихся на 2021-2022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гг.» 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управления образования администрации города Тулы от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20.09.2021 г. № 301-осн «Об утверждении плана мероприятий, направленных на формирование и оценку функциональной грамотности обучающихся в образовательных организациях, подведомственных управлению образования администрации города Тулы, на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2021-2022 годы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приказ управления образования администрации города Тулы от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20.10.2021 г. № 348-осн. «О внесении изменений в приказ управления образования администрации города Тулы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20.09.2021 г. №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301-осн.»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9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9193" y="3290500"/>
            <a:ext cx="75736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srgbClr val="313652"/>
                </a:solidFill>
                <a:latin typeface="Circe Bold" panose="020B0602020203020203" pitchFamily="34" charset="-52"/>
              </a:rPr>
              <a:t>ТЕКСТ СЛАЙДА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13182" b="59127"/>
          <a:stretch/>
        </p:blipFill>
        <p:spPr>
          <a:xfrm>
            <a:off x="2593074" y="407333"/>
            <a:ext cx="1273190" cy="49501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806" y="902350"/>
            <a:ext cx="8942514" cy="519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953" r="46749" b="17252"/>
          <a:stretch/>
        </p:blipFill>
        <p:spPr>
          <a:xfrm>
            <a:off x="1332931" y="336035"/>
            <a:ext cx="1260143" cy="113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9193" y="3290500"/>
            <a:ext cx="75736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srgbClr val="313652"/>
                </a:solidFill>
                <a:latin typeface="Circe Bold" panose="020B0602020203020203" pitchFamily="34" charset="-52"/>
              </a:rPr>
              <a:t>ТЕКСТ СЛАЙДА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13182" b="59127"/>
          <a:stretch/>
        </p:blipFill>
        <p:spPr>
          <a:xfrm>
            <a:off x="2593074" y="407333"/>
            <a:ext cx="1273190" cy="49501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17223" r="23125" b="3888"/>
          <a:stretch/>
        </p:blipFill>
        <p:spPr bwMode="auto">
          <a:xfrm>
            <a:off x="1423585" y="1143000"/>
            <a:ext cx="934483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953" r="46749" b="17252"/>
          <a:stretch/>
        </p:blipFill>
        <p:spPr>
          <a:xfrm>
            <a:off x="1332931" y="336035"/>
            <a:ext cx="1260143" cy="113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обеспечение вопросов функциональной грамотности обучающихся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4650" y="1325563"/>
            <a:ext cx="92278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ФГБНУ «Институт стратегии развития образования Российской академии образования»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Баннер «Единое содержание общего образования»: раздел «Новости»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https://edsoo.ru/Novosti.htm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(в том числе пресс-релизы о проведении семинаров и др. мероприятий по функциональной грамотности со ссылками на видео-материалы)</a:t>
            </a:r>
          </a:p>
          <a:p>
            <a:pPr>
              <a:spcAft>
                <a:spcPts val="1200"/>
              </a:spcAft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ФГБНУ «Институт стратегии развития образования Российской академии образования»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Баннер «Мониторинг формирования функциональной грамотности учащихся»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http://skiv.instrao.ru/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http://skiv.instrao.ru/bitrix/templates/books/images/log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46" y="1978593"/>
            <a:ext cx="2373134" cy="61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30828" y="3787776"/>
            <a:ext cx="104611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ГОУ ДПО ТО «ИПК и ППРО ТО»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раздел «Оценка качества образования» –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https://ipk-tula.ru/napravleniya-deyatelnosti/otsenka-kachestva-obrazovaniya/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образования администрации г. Тулы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раздел «Управление качеством образования»: Механизмы управления качеством образовательных результатов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https://uotula.ru/i-r1/mehanizmy-upravleniya-kachestvom-obrazovatelnyh-rezultatov/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МКУ «ЦНППМ г. Тулы»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раздел «Деятельность»: Качество образования: Формирование и оценка функциональной грамотности обучающихся 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https://cnppm71.ru/deyatelnost/otsenka-kachestva-obrazovaniya/funkczionalnaya-gramotnost-obuchayushhihsya-v-obrazovatelnyh-organizacziyah-podvedomstvennyh-upravleniyu-obrazovaniya-administraczii-goroda-tuly%ef%bf%bc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ipk-tula.ru/bitrix/templates/simple/images/logo_n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87" y="3698295"/>
            <a:ext cx="700517" cy="84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otula.ru/wp-content/uploads/2019/07/UO-e156338495138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42" y="4708071"/>
            <a:ext cx="671406" cy="68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0" y="5700601"/>
            <a:ext cx="1206051" cy="56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4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13182" b="59127"/>
          <a:stretch/>
        </p:blipFill>
        <p:spPr>
          <a:xfrm>
            <a:off x="2593074" y="407333"/>
            <a:ext cx="1273190" cy="4950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953" r="46749" b="17252"/>
          <a:stretch/>
        </p:blipFill>
        <p:spPr>
          <a:xfrm>
            <a:off x="1332931" y="336035"/>
            <a:ext cx="1260143" cy="11326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2788" y="1264184"/>
            <a:ext cx="1017584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r>
              <a:rPr lang="ru-RU" sz="1700" b="1" dirty="0">
                <a:solidFill>
                  <a:srgbClr val="000000"/>
                </a:solidFill>
                <a:latin typeface="Segoe Print" panose="02000600000000000000" pitchFamily="2" charset="0"/>
              </a:rPr>
              <a:t>Ответственные за </a:t>
            </a:r>
            <a:r>
              <a:rPr lang="ru-RU" sz="17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вопросы по формированию </a:t>
            </a:r>
            <a:r>
              <a:rPr lang="ru-RU" sz="1700" b="1" dirty="0">
                <a:solidFill>
                  <a:srgbClr val="000000"/>
                </a:solidFill>
                <a:latin typeface="Segoe Print" panose="02000600000000000000" pitchFamily="2" charset="0"/>
              </a:rPr>
              <a:t>и </a:t>
            </a:r>
            <a:r>
              <a:rPr lang="ru-RU" sz="17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оценке </a:t>
            </a:r>
            <a:r>
              <a:rPr lang="ru-RU" sz="1700" b="1" dirty="0">
                <a:solidFill>
                  <a:srgbClr val="000000"/>
                </a:solidFill>
                <a:latin typeface="Segoe Print" panose="02000600000000000000" pitchFamily="2" charset="0"/>
              </a:rPr>
              <a:t>функциональной грамотности обучающихся </a:t>
            </a:r>
            <a:r>
              <a:rPr lang="ru-RU" sz="17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в подведомственных </a:t>
            </a:r>
            <a:r>
              <a:rPr lang="ru-RU" sz="1700" b="1" dirty="0">
                <a:solidFill>
                  <a:srgbClr val="000000"/>
                </a:solidFill>
                <a:latin typeface="Segoe Print" panose="02000600000000000000" pitchFamily="2" charset="0"/>
              </a:rPr>
              <a:t>общеобразовательных </a:t>
            </a:r>
            <a:r>
              <a:rPr lang="ru-RU" sz="17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учреждениях</a:t>
            </a:r>
            <a:endParaRPr lang="ru-RU" sz="1700" b="1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700" b="1" dirty="0" smtClean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500" b="1" dirty="0">
                <a:latin typeface="Arial" pitchFamily="34" charset="0"/>
                <a:cs typeface="Arial" pitchFamily="34" charset="0"/>
              </a:rPr>
              <a:t>Токарева Татьяна Сергеевна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, главный специалист отдела развития образования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управления образования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администрации города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Тулы (тел. 52-98-02 доб. 724)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Белевцева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Елена Владимировна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заместитель директора МКУ «ЦНППМ г. Тулы» (тел. 30-48-64)</a:t>
            </a:r>
            <a:endParaRPr lang="ru-RU" sz="1500" dirty="0">
              <a:latin typeface="Arial" pitchFamily="34" charset="0"/>
              <a:cs typeface="Arial" pitchFamily="34" charset="0"/>
            </a:endParaRPr>
          </a:p>
          <a:p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Антимонова Вера Владимировна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ведущий специалист отдела профессионального развития педагогических кадров МКУ «ЦНППМ г. Тулы (тел. 30-48-69) 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Стародубцева Алиса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Викторовна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, ведущий специалист отдела профессионального развития педагогических кадров МКУ «ЦНППМ г. Тулы (тел.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30-48-66) 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</TotalTime>
  <Words>937</Words>
  <Application>Microsoft Office PowerPoint</Application>
  <PresentationFormat>Произвольный</PresentationFormat>
  <Paragraphs>98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Информационное обеспечение вопросов функциональной грамотности обучающихся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Стас</dc:creator>
  <cp:lastModifiedBy>Admin</cp:lastModifiedBy>
  <cp:revision>60</cp:revision>
  <dcterms:created xsi:type="dcterms:W3CDTF">2020-01-28T06:24:33Z</dcterms:created>
  <dcterms:modified xsi:type="dcterms:W3CDTF">2021-11-17T06:45:11Z</dcterms:modified>
</cp:coreProperties>
</file>